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71" r:id="rId3"/>
    <p:sldId id="266" r:id="rId4"/>
    <p:sldId id="268" r:id="rId5"/>
    <p:sldId id="270" r:id="rId6"/>
    <p:sldId id="261" r:id="rId7"/>
    <p:sldId id="258" r:id="rId8"/>
    <p:sldId id="259" r:id="rId9"/>
    <p:sldId id="260" r:id="rId10"/>
    <p:sldId id="262" r:id="rId11"/>
    <p:sldId id="263" r:id="rId12"/>
    <p:sldId id="264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94BBAA1-E727-4A52-94AC-4ACFB1BEBD51}" type="datetimeFigureOut">
              <a:rPr lang="en-US" smtClean="0"/>
              <a:pPr/>
              <a:t>1/1/2007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66F859-75D2-4076-A455-E83D65775C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BBAA1-E727-4A52-94AC-4ACFB1BEBD51}" type="datetimeFigureOut">
              <a:rPr lang="en-US" smtClean="0"/>
              <a:pPr/>
              <a:t>1/1/2007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6F859-75D2-4076-A455-E83D65775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BBAA1-E727-4A52-94AC-4ACFB1BEBD51}" type="datetimeFigureOut">
              <a:rPr lang="en-US" smtClean="0"/>
              <a:pPr/>
              <a:t>1/1/2007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6F859-75D2-4076-A455-E83D65775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BBAA1-E727-4A52-94AC-4ACFB1BEBD51}" type="datetimeFigureOut">
              <a:rPr lang="en-US" smtClean="0"/>
              <a:pPr/>
              <a:t>1/1/2007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6F859-75D2-4076-A455-E83D65775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94BBAA1-E727-4A52-94AC-4ACFB1BEBD51}" type="datetimeFigureOut">
              <a:rPr lang="en-US" smtClean="0"/>
              <a:pPr/>
              <a:t>1/1/2007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66F859-75D2-4076-A455-E83D65775C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BBAA1-E727-4A52-94AC-4ACFB1BEBD51}" type="datetimeFigureOut">
              <a:rPr lang="en-US" smtClean="0"/>
              <a:pPr/>
              <a:t>1/1/2007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866F859-75D2-4076-A455-E83D65775C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BBAA1-E727-4A52-94AC-4ACFB1BEBD51}" type="datetimeFigureOut">
              <a:rPr lang="en-US" smtClean="0"/>
              <a:pPr/>
              <a:t>1/1/2007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3866F859-75D2-4076-A455-E83D65775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BBAA1-E727-4A52-94AC-4ACFB1BEBD51}" type="datetimeFigureOut">
              <a:rPr lang="en-US" smtClean="0"/>
              <a:pPr/>
              <a:t>1/1/2007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6F859-75D2-4076-A455-E83D65775C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94BBAA1-E727-4A52-94AC-4ACFB1BEBD51}" type="datetimeFigureOut">
              <a:rPr lang="en-US" smtClean="0"/>
              <a:pPr/>
              <a:t>1/1/2007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866F859-75D2-4076-A455-E83D65775C6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694BBAA1-E727-4A52-94AC-4ACFB1BEBD51}" type="datetimeFigureOut">
              <a:rPr lang="en-US" smtClean="0"/>
              <a:pPr/>
              <a:t>1/1/2007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66F859-75D2-4076-A455-E83D65775C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694BBAA1-E727-4A52-94AC-4ACFB1BEBD51}" type="datetimeFigureOut">
              <a:rPr lang="en-US" smtClean="0"/>
              <a:pPr/>
              <a:t>1/1/2007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3866F859-75D2-4076-A455-E83D65775C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694BBAA1-E727-4A52-94AC-4ACFB1BEBD51}" type="datetimeFigureOut">
              <a:rPr lang="en-US" smtClean="0"/>
              <a:pPr/>
              <a:t>1/1/2007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3866F859-75D2-4076-A455-E83D65775C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228600"/>
            <a:ext cx="914400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G.K.BHARAD INSTITUTE OF ENGINNERING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8077200" cy="3276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                        Div.:-D</a:t>
            </a:r>
            <a:br>
              <a:rPr lang="en-US" sz="3200" dirty="0" smtClean="0"/>
            </a:br>
            <a:r>
              <a:rPr lang="en-US" sz="3200" dirty="0" smtClean="0"/>
              <a:t>sub.:- Calculus                            Sub.code:21100</a:t>
            </a:r>
            <a:br>
              <a:rPr lang="en-US" sz="3200" dirty="0" smtClean="0"/>
            </a:br>
            <a:r>
              <a:rPr lang="en-US" sz="3200" dirty="0" smtClean="0"/>
              <a:t> </a:t>
            </a:r>
            <a:br>
              <a:rPr lang="en-US" sz="3200" dirty="0" smtClean="0"/>
            </a:br>
            <a:r>
              <a:rPr lang="en-US" sz="3200" dirty="0" smtClean="0"/>
              <a:t>Prepaid by:-Purohit Vivek D.</a:t>
            </a:r>
            <a:br>
              <a:rPr lang="en-US" sz="3200" dirty="0" smtClean="0"/>
            </a:br>
            <a:r>
              <a:rPr lang="en-US" sz="3200" dirty="0" smtClean="0"/>
              <a:t>                       Amipara Hardik J. </a:t>
            </a:r>
            <a:br>
              <a:rPr lang="en-US" sz="3200" dirty="0" smtClean="0"/>
            </a:br>
            <a:r>
              <a:rPr lang="en-US" sz="3200" dirty="0" smtClean="0"/>
              <a:t>                       Desai Hiten R.</a:t>
            </a:r>
            <a:br>
              <a:rPr lang="en-US" sz="3200" dirty="0" smtClean="0"/>
            </a:br>
            <a:r>
              <a:rPr lang="en-US" sz="3200" dirty="0" smtClean="0"/>
              <a:t>                       Godhani Kajal S.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                                          </a:t>
            </a:r>
            <a:endParaRPr lang="en-US" sz="32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No. :- 4 (division rule)</a:t>
            </a:r>
          </a:p>
          <a:p>
            <a:endParaRPr lang="en-US" dirty="0" smtClean="0"/>
          </a:p>
          <a:p>
            <a:r>
              <a:rPr lang="en-US" sz="2000" dirty="0" smtClean="0"/>
              <a:t>(Fun.)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/(Fun.)</a:t>
            </a:r>
            <a:r>
              <a:rPr lang="en-US" sz="2000" baseline="-25000" dirty="0" smtClean="0"/>
              <a:t>2 </a:t>
            </a:r>
            <a:r>
              <a:rPr lang="en-US" sz="2000" dirty="0" smtClean="0"/>
              <a:t>=</a:t>
            </a:r>
          </a:p>
          <a:p>
            <a:r>
              <a:rPr lang="en-US" sz="2000" dirty="0" smtClean="0"/>
              <a:t>                           {(Fun.)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d/dx (Fun.)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 – (Fun.)</a:t>
            </a:r>
            <a:r>
              <a:rPr lang="en-US" sz="2000" baseline="-25000" dirty="0" smtClean="0"/>
              <a:t>1</a:t>
            </a:r>
            <a:r>
              <a:rPr lang="en-US" sz="2000" dirty="0" smtClean="0"/>
              <a:t>d/dx(Fun.)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}/[(Fun)</a:t>
            </a:r>
            <a:r>
              <a:rPr lang="en-US" sz="2000" baseline="-25000" dirty="0" smtClean="0"/>
              <a:t>2</a:t>
            </a:r>
            <a:r>
              <a:rPr lang="en-US" sz="2000" dirty="0" smtClean="0"/>
              <a:t>]</a:t>
            </a:r>
            <a:r>
              <a:rPr lang="en-US" sz="2000" baseline="30000" dirty="0" smtClean="0"/>
              <a:t>2</a:t>
            </a:r>
          </a:p>
          <a:p>
            <a:r>
              <a:rPr lang="en-US" sz="2800" dirty="0" smtClean="0"/>
              <a:t>E.X. :- </a:t>
            </a:r>
          </a:p>
          <a:p>
            <a:pPr>
              <a:buNone/>
            </a:pPr>
            <a:r>
              <a:rPr lang="en-US" sz="2800" dirty="0" smtClean="0"/>
              <a:t>              1.d/dx(sin x/x) = [x cos x – sin x]/x</a:t>
            </a:r>
            <a:r>
              <a:rPr lang="en-US" sz="2800" baseline="30000" dirty="0" smtClean="0"/>
              <a:t>2</a:t>
            </a:r>
            <a:endParaRPr lang="en-US" sz="2800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9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Rule No. :- 5</a:t>
            </a:r>
          </a:p>
          <a:p>
            <a:endParaRPr lang="en-US" dirty="0" smtClean="0"/>
          </a:p>
          <a:p>
            <a:r>
              <a:rPr lang="en-US" dirty="0" smtClean="0"/>
              <a:t>y = (Fun.)</a:t>
            </a:r>
            <a:r>
              <a:rPr lang="en-US" baseline="-25000" dirty="0" smtClean="0"/>
              <a:t>1</a:t>
            </a:r>
            <a:r>
              <a:rPr lang="en-US" baseline="42000" dirty="0" smtClean="0"/>
              <a:t>(Fun.)</a:t>
            </a:r>
            <a:r>
              <a:rPr lang="en-US" baseline="-25000" dirty="0" smtClean="0"/>
              <a:t>2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Take both side log</a:t>
            </a:r>
          </a:p>
          <a:p>
            <a:pPr>
              <a:buNone/>
            </a:pPr>
            <a:r>
              <a:rPr lang="en-US" dirty="0" smtClean="0"/>
              <a:t>  log y = (Fun.)</a:t>
            </a:r>
            <a:r>
              <a:rPr lang="en-US" baseline="-25000" dirty="0" smtClean="0"/>
              <a:t>2</a:t>
            </a:r>
            <a:r>
              <a:rPr lang="en-US" dirty="0" smtClean="0"/>
              <a:t>  log(Fun.)</a:t>
            </a:r>
            <a:r>
              <a:rPr lang="en-US" baseline="-25000" dirty="0" smtClean="0"/>
              <a:t>1</a:t>
            </a:r>
          </a:p>
          <a:p>
            <a:pPr>
              <a:buNone/>
            </a:pPr>
            <a:r>
              <a:rPr lang="en-US" baseline="-25000" dirty="0" smtClean="0"/>
              <a:t> </a:t>
            </a:r>
            <a:r>
              <a:rPr lang="en-US" dirty="0" smtClean="0"/>
              <a:t>     Diff. w.r.t.  x</a:t>
            </a:r>
          </a:p>
          <a:p>
            <a:pPr>
              <a:buNone/>
            </a:pPr>
            <a:r>
              <a:rPr lang="en-US" dirty="0" smtClean="0"/>
              <a:t>    dy/dx = y[multiplication rule of diff.]</a:t>
            </a:r>
          </a:p>
          <a:p>
            <a:r>
              <a:rPr lang="en-US" dirty="0" smtClean="0"/>
              <a:t>E.X.:-</a:t>
            </a:r>
          </a:p>
          <a:p>
            <a:pPr>
              <a:buNone/>
            </a:pPr>
            <a:r>
              <a:rPr lang="en-US" dirty="0" smtClean="0"/>
              <a:t>           1. y = x</a:t>
            </a:r>
            <a:r>
              <a:rPr lang="en-US" baseline="30000" dirty="0" smtClean="0"/>
              <a:t>x</a:t>
            </a:r>
          </a:p>
          <a:p>
            <a:pPr>
              <a:buNone/>
            </a:pPr>
            <a:r>
              <a:rPr lang="en-US" baseline="30000" dirty="0" smtClean="0"/>
              <a:t>                      </a:t>
            </a:r>
            <a:r>
              <a:rPr lang="en-US" dirty="0" smtClean="0"/>
              <a:t>dy/dx = y[x/x + log x]</a:t>
            </a:r>
          </a:p>
          <a:p>
            <a:pPr>
              <a:buNone/>
            </a:pPr>
            <a:r>
              <a:rPr lang="en-US" dirty="0" smtClean="0"/>
              <a:t>                           = x</a:t>
            </a:r>
            <a:r>
              <a:rPr lang="en-US" baseline="30000" dirty="0" smtClean="0"/>
              <a:t>x</a:t>
            </a:r>
            <a:r>
              <a:rPr lang="en-US" dirty="0" smtClean="0"/>
              <a:t> (1 + log x)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0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600" dirty="0" smtClean="0"/>
              <a:t>Diff. of inverse trigonometric formula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</a:t>
            </a:r>
            <a:r>
              <a:rPr lang="en-US" baseline="30000" dirty="0" smtClean="0"/>
              <a:t>-1</a:t>
            </a:r>
            <a:r>
              <a:rPr lang="en-US" dirty="0" smtClean="0"/>
              <a:t> x = 1/(1 – x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1/2</a:t>
            </a:r>
          </a:p>
          <a:p>
            <a:r>
              <a:rPr lang="en-US" dirty="0" smtClean="0"/>
              <a:t>cos</a:t>
            </a:r>
            <a:r>
              <a:rPr lang="en-US" baseline="30000" dirty="0" smtClean="0"/>
              <a:t>-1</a:t>
            </a:r>
            <a:r>
              <a:rPr lang="en-US" dirty="0" smtClean="0"/>
              <a:t> x = -1/(1 – x</a:t>
            </a:r>
            <a:r>
              <a:rPr lang="en-US" baseline="30000" dirty="0" smtClean="0"/>
              <a:t>2</a:t>
            </a:r>
            <a:r>
              <a:rPr lang="en-US" dirty="0" smtClean="0"/>
              <a:t>)</a:t>
            </a:r>
            <a:r>
              <a:rPr lang="en-US" baseline="30000" dirty="0" smtClean="0"/>
              <a:t>1/2</a:t>
            </a:r>
          </a:p>
          <a:p>
            <a:r>
              <a:rPr lang="en-US" dirty="0" smtClean="0"/>
              <a:t>tan</a:t>
            </a:r>
            <a:r>
              <a:rPr lang="en-US" baseline="30000" dirty="0" smtClean="0"/>
              <a:t>-1</a:t>
            </a:r>
            <a:r>
              <a:rPr lang="en-US" dirty="0" smtClean="0"/>
              <a:t> x = 1/(1 + x</a:t>
            </a:r>
            <a:r>
              <a:rPr lang="en-US" baseline="30000" dirty="0" smtClean="0"/>
              <a:t>2</a:t>
            </a:r>
            <a:r>
              <a:rPr lang="en-US" dirty="0" smtClean="0"/>
              <a:t> )</a:t>
            </a:r>
            <a:endParaRPr lang="en-US" baseline="30000" dirty="0" smtClean="0"/>
          </a:p>
          <a:p>
            <a:r>
              <a:rPr lang="en-US" dirty="0" smtClean="0"/>
              <a:t>cot</a:t>
            </a:r>
            <a:r>
              <a:rPr lang="en-US" baseline="30000" dirty="0" smtClean="0"/>
              <a:t>-1</a:t>
            </a:r>
            <a:r>
              <a:rPr lang="en-US" dirty="0" smtClean="0"/>
              <a:t> x = -1/(1 + x</a:t>
            </a:r>
            <a:r>
              <a:rPr lang="en-US" baseline="30000" dirty="0" smtClean="0"/>
              <a:t>2 </a:t>
            </a:r>
            <a:r>
              <a:rPr lang="en-US" dirty="0" smtClean="0"/>
              <a:t> )</a:t>
            </a:r>
            <a:endParaRPr lang="en-US" baseline="30000" dirty="0" smtClean="0"/>
          </a:p>
          <a:p>
            <a:r>
              <a:rPr lang="en-US" dirty="0" smtClean="0"/>
              <a:t>sec</a:t>
            </a:r>
            <a:r>
              <a:rPr lang="en-US" baseline="30000" dirty="0" smtClean="0"/>
              <a:t>-1</a:t>
            </a:r>
            <a:r>
              <a:rPr lang="en-US" dirty="0" smtClean="0"/>
              <a:t> x = 1/|x|(x</a:t>
            </a:r>
            <a:r>
              <a:rPr lang="en-US" baseline="30000" dirty="0" smtClean="0"/>
              <a:t>2</a:t>
            </a:r>
            <a:r>
              <a:rPr lang="en-US" dirty="0" smtClean="0"/>
              <a:t> – 1)</a:t>
            </a:r>
            <a:r>
              <a:rPr lang="en-US" baseline="30000" dirty="0" smtClean="0"/>
              <a:t>1/2</a:t>
            </a:r>
            <a:endParaRPr lang="en-US" dirty="0" smtClean="0"/>
          </a:p>
          <a:p>
            <a:r>
              <a:rPr lang="en-US" dirty="0" smtClean="0"/>
              <a:t>cosec</a:t>
            </a:r>
            <a:r>
              <a:rPr lang="en-US" baseline="30000" dirty="0" smtClean="0"/>
              <a:t>-1</a:t>
            </a:r>
            <a:r>
              <a:rPr lang="en-US" dirty="0" smtClean="0"/>
              <a:t> x = -1/|x|(x</a:t>
            </a:r>
            <a:r>
              <a:rPr lang="en-US" baseline="30000" dirty="0" smtClean="0"/>
              <a:t>2</a:t>
            </a:r>
            <a:r>
              <a:rPr lang="en-US" dirty="0" smtClean="0"/>
              <a:t> – 1)</a:t>
            </a:r>
            <a:r>
              <a:rPr lang="en-US" baseline="30000" dirty="0" smtClean="0"/>
              <a:t>1/2</a:t>
            </a:r>
            <a:endParaRPr lang="en-US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E.X.:-</a:t>
            </a:r>
          </a:p>
          <a:p>
            <a:pPr>
              <a:buNone/>
            </a:pPr>
            <a:r>
              <a:rPr lang="en-US" dirty="0" smtClean="0"/>
              <a:t>           </a:t>
            </a:r>
            <a:r>
              <a:rPr lang="en-US" sz="2800" dirty="0" smtClean="0"/>
              <a:t>1.(sin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 x) (x) {Using multiplication rule}</a:t>
            </a:r>
          </a:p>
          <a:p>
            <a:pPr>
              <a:buNone/>
            </a:pPr>
            <a:r>
              <a:rPr lang="en-US" sz="2800" dirty="0" smtClean="0"/>
              <a:t>                                 </a:t>
            </a:r>
          </a:p>
          <a:p>
            <a:pPr>
              <a:buNone/>
            </a:pPr>
            <a:r>
              <a:rPr lang="en-US" sz="2800" dirty="0" smtClean="0"/>
              <a:t>                              = (sin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 x)(1) + (x) [1/(1 –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)</a:t>
            </a:r>
            <a:r>
              <a:rPr lang="en-US" sz="2800" baseline="30000" dirty="0" smtClean="0"/>
              <a:t>1/2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accel="100000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3054" y="2967334"/>
            <a:ext cx="571314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YOU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" name="Picture 5" descr="Penguin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057400" y="0"/>
            <a:ext cx="47460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THANK   YOU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Basic Derivation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What is derivation?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Derivation of trigonometry function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Derivation’s  rules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xit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8" presetClass="exit" presetSubtype="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2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fltVal val="-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What is a </a:t>
            </a:r>
            <a:r>
              <a:rPr lang="en-US" b="1" i="1" dirty="0" smtClean="0"/>
              <a:t>derivative</a:t>
            </a:r>
            <a:r>
              <a:rPr lang="en-US" b="1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function</a:t>
            </a:r>
          </a:p>
          <a:p>
            <a:r>
              <a:rPr lang="en-US" dirty="0" smtClean="0"/>
              <a:t>the rate of change of a function</a:t>
            </a:r>
          </a:p>
          <a:p>
            <a:r>
              <a:rPr lang="en-US" dirty="0" smtClean="0"/>
              <a:t>the slope of the line </a:t>
            </a:r>
            <a:r>
              <a:rPr lang="en-US" dirty="0" smtClean="0">
                <a:solidFill>
                  <a:schemeClr val="bg1"/>
                </a:solidFill>
              </a:rPr>
              <a:t>tangent</a:t>
            </a:r>
            <a:r>
              <a:rPr lang="en-US" dirty="0" smtClean="0"/>
              <a:t> to the curve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72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tangent line</a:t>
            </a:r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1371600" y="2133600"/>
            <a:ext cx="0" cy="42672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762000" y="6019800"/>
            <a:ext cx="754380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3" name="Arc 5"/>
          <p:cNvSpPr>
            <a:spLocks/>
          </p:cNvSpPr>
          <p:nvPr/>
        </p:nvSpPr>
        <p:spPr bwMode="auto">
          <a:xfrm>
            <a:off x="1143000" y="3581400"/>
            <a:ext cx="5715000" cy="2895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953000" y="2286000"/>
            <a:ext cx="2438400" cy="4953000"/>
          </a:xfrm>
          <a:prstGeom prst="line">
            <a:avLst/>
          </a:prstGeom>
          <a:noFill/>
          <a:ln w="38100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6629400" y="5715000"/>
            <a:ext cx="76200" cy="762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705600" y="4668838"/>
            <a:ext cx="135731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dirty="0"/>
              <a:t>single point</a:t>
            </a:r>
          </a:p>
          <a:p>
            <a:r>
              <a:rPr lang="en-US" sz="1600" dirty="0"/>
              <a:t>of intersection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7177" name="Line 9"/>
          <p:cNvSpPr>
            <a:spLocks noChangeShapeType="1"/>
          </p:cNvSpPr>
          <p:nvPr/>
        </p:nvSpPr>
        <p:spPr bwMode="auto">
          <a:xfrm flipH="1">
            <a:off x="6781800" y="5257800"/>
            <a:ext cx="762000" cy="4572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800" decel="100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8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800" decel="1000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4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animBg="1"/>
      <p:bldP spid="7172" grpId="0" animBg="1"/>
      <p:bldP spid="7173" grpId="0" animBg="1"/>
      <p:bldP spid="7174" grpId="0" animBg="1"/>
      <p:bldP spid="7176" grpId="0"/>
      <p:bldP spid="717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slope of a secant line</a:t>
            </a:r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1371600" y="2133600"/>
            <a:ext cx="0" cy="426720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762000" y="6019800"/>
            <a:ext cx="7543800" cy="0"/>
          </a:xfrm>
          <a:prstGeom prst="line">
            <a:avLst/>
          </a:prstGeom>
          <a:noFill/>
          <a:ln w="1270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7" name="Arc 5"/>
          <p:cNvSpPr>
            <a:spLocks/>
          </p:cNvSpPr>
          <p:nvPr/>
        </p:nvSpPr>
        <p:spPr bwMode="auto">
          <a:xfrm>
            <a:off x="1143000" y="3581400"/>
            <a:ext cx="5715000" cy="2895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4953000" y="2286000"/>
            <a:ext cx="2438400" cy="4953000"/>
          </a:xfrm>
          <a:prstGeom prst="line">
            <a:avLst/>
          </a:prstGeom>
          <a:noFill/>
          <a:ln w="38100" cmpd="sng">
            <a:solidFill>
              <a:schemeClr val="tx1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199" name="Oval 7"/>
          <p:cNvSpPr>
            <a:spLocks noChangeArrowheads="1"/>
          </p:cNvSpPr>
          <p:nvPr/>
        </p:nvSpPr>
        <p:spPr bwMode="auto">
          <a:xfrm>
            <a:off x="6629400" y="5715000"/>
            <a:ext cx="76200" cy="762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2400" dirty="0"/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477000" y="6019800"/>
            <a:ext cx="303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1812925" y="5984875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x</a:t>
            </a:r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1524000" y="3429000"/>
            <a:ext cx="5791200" cy="25908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3" name="Oval 11"/>
          <p:cNvSpPr>
            <a:spLocks noChangeArrowheads="1"/>
          </p:cNvSpPr>
          <p:nvPr/>
        </p:nvSpPr>
        <p:spPr bwMode="auto">
          <a:xfrm>
            <a:off x="1905000" y="3581400"/>
            <a:ext cx="76200" cy="76200"/>
          </a:xfrm>
          <a:prstGeom prst="ellipse">
            <a:avLst/>
          </a:prstGeom>
          <a:solidFill>
            <a:schemeClr val="accent1"/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1981200" y="4572000"/>
            <a:ext cx="641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f(x)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auto">
          <a:xfrm>
            <a:off x="1905000" y="3810000"/>
            <a:ext cx="0" cy="21336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auto">
          <a:xfrm>
            <a:off x="6553200" y="5791200"/>
            <a:ext cx="0" cy="22860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715000" y="5562600"/>
            <a:ext cx="623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f(a)</a:t>
            </a: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6156325" y="2251075"/>
            <a:ext cx="1335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f(a) - f(x)</a:t>
            </a:r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>
            <a:off x="6172200" y="2667000"/>
            <a:ext cx="1295400" cy="0"/>
          </a:xfrm>
          <a:prstGeom prst="line">
            <a:avLst/>
          </a:prstGeom>
          <a:noFill/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6400800" y="2590800"/>
            <a:ext cx="725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/>
              <a:t>a </a:t>
            </a:r>
            <a:r>
              <a:rPr lang="en-US" sz="2400" dirty="0" smtClean="0"/>
              <a:t>-x</a:t>
            </a:r>
            <a:endParaRPr lang="en-US" sz="2400" dirty="0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2" grpId="0" animBg="1"/>
      <p:bldP spid="8203" grpId="0" animBg="1"/>
      <p:bldP spid="8204" grpId="0" animBg="1" autoUpdateAnimBg="0"/>
      <p:bldP spid="8205" grpId="0" animBg="1"/>
      <p:bldP spid="8206" grpId="0" animBg="1"/>
      <p:bldP spid="8207" grpId="0" animBg="1" autoUpdateAnimBg="0"/>
      <p:bldP spid="8208" grpId="0" animBg="1" autoUpdateAnimBg="0"/>
      <p:bldP spid="8209" grpId="0" animBg="1"/>
      <p:bldP spid="8210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Diff. of trigonometric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d/dx [cos(x)] = sin(x)</a:t>
            </a:r>
          </a:p>
          <a:p>
            <a:r>
              <a:rPr lang="en-US" dirty="0" smtClean="0"/>
              <a:t>d/dx [sin(x)]  = cos(x)</a:t>
            </a:r>
          </a:p>
          <a:p>
            <a:r>
              <a:rPr lang="en-US" dirty="0" smtClean="0"/>
              <a:t>d/dx [tan(x)]  = sec</a:t>
            </a:r>
            <a:r>
              <a:rPr lang="en-US" baseline="30000" dirty="0" smtClean="0"/>
              <a:t>2</a:t>
            </a:r>
            <a:r>
              <a:rPr lang="en-US" dirty="0" smtClean="0"/>
              <a:t>(x)</a:t>
            </a:r>
          </a:p>
          <a:p>
            <a:r>
              <a:rPr lang="en-US" dirty="0" smtClean="0"/>
              <a:t>d/dx [cot(x)]  = -cosec</a:t>
            </a:r>
            <a:r>
              <a:rPr lang="en-US" baseline="30000" dirty="0" smtClean="0"/>
              <a:t>2</a:t>
            </a:r>
            <a:r>
              <a:rPr lang="en-US" dirty="0" smtClean="0"/>
              <a:t>(x)</a:t>
            </a:r>
          </a:p>
          <a:p>
            <a:r>
              <a:rPr lang="en-US" dirty="0" smtClean="0"/>
              <a:t>d/dx [sex(x)] = sec(x) tan(x)</a:t>
            </a:r>
          </a:p>
          <a:p>
            <a:r>
              <a:rPr lang="en-US" dirty="0" smtClean="0"/>
              <a:t>d/dx [cosec(x)] = -cosec(x) cot(x)</a:t>
            </a:r>
          </a:p>
          <a:p>
            <a:r>
              <a:rPr lang="en-US" dirty="0" smtClean="0"/>
              <a:t>d/dx [(e)</a:t>
            </a:r>
            <a:r>
              <a:rPr lang="en-US" baseline="30000" dirty="0" smtClean="0"/>
              <a:t>x</a:t>
            </a:r>
            <a:r>
              <a:rPr lang="en-US" dirty="0" smtClean="0"/>
              <a:t>] = (e)</a:t>
            </a:r>
            <a:r>
              <a:rPr lang="en-US" baseline="30000" dirty="0" smtClean="0"/>
              <a:t>x</a:t>
            </a:r>
            <a:endParaRPr lang="en-US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" dur="123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" dur="123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" dur="1230" decel="100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9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2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2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3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6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3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8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5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6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5920"/>
            <a:ext cx="8229600" cy="4526280"/>
          </a:xfrm>
        </p:spPr>
        <p:txBody>
          <a:bodyPr/>
          <a:lstStyle/>
          <a:p>
            <a:r>
              <a:rPr lang="en-US" dirty="0" smtClean="0"/>
              <a:t>Rule No. 1</a:t>
            </a:r>
          </a:p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(Fun.)</a:t>
            </a:r>
            <a:r>
              <a:rPr lang="en-US" sz="2800" baseline="30000" dirty="0" smtClean="0"/>
              <a:t>Cons. </a:t>
            </a:r>
            <a:r>
              <a:rPr lang="en-US" sz="2800" dirty="0" smtClean="0"/>
              <a:t>=(Cons.) (Fun.)</a:t>
            </a:r>
            <a:r>
              <a:rPr lang="en-US" sz="2800" baseline="30000" dirty="0" smtClean="0"/>
              <a:t>Cons.-1</a:t>
            </a:r>
            <a:r>
              <a:rPr lang="en-US" sz="2800" dirty="0" smtClean="0"/>
              <a:t>  (Diff.of Fun.)</a:t>
            </a:r>
            <a:endParaRPr lang="en-US" dirty="0" smtClean="0"/>
          </a:p>
          <a:p>
            <a:r>
              <a:rPr lang="en-US" dirty="0" smtClean="0"/>
              <a:t>E.X.:-</a:t>
            </a:r>
          </a:p>
          <a:p>
            <a:pPr marL="514350" indent="-514350">
              <a:buNone/>
            </a:pPr>
            <a:r>
              <a:rPr lang="en-US" dirty="0" smtClean="0"/>
              <a:t>          </a:t>
            </a:r>
            <a:r>
              <a:rPr lang="en-US" sz="2800" dirty="0" smtClean="0"/>
              <a:t> 1. d/dx [(x)3]</a:t>
            </a:r>
            <a:r>
              <a:rPr lang="en-US" sz="2800" baseline="30000" dirty="0" smtClean="0"/>
              <a:t> </a:t>
            </a:r>
            <a:r>
              <a:rPr lang="en-US" sz="2800" dirty="0" smtClean="0"/>
              <a:t>= (3)(x)</a:t>
            </a:r>
            <a:r>
              <a:rPr lang="en-US" sz="2800" baseline="30000" dirty="0" smtClean="0"/>
              <a:t>3-1 </a:t>
            </a:r>
            <a:r>
              <a:rPr lang="en-US" sz="2800" dirty="0" smtClean="0"/>
              <a:t> (1)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</a:t>
            </a:r>
            <a:r>
              <a:rPr lang="en-US" sz="2800" dirty="0" smtClean="0"/>
              <a:t>      2. d/dx [sin</a:t>
            </a:r>
            <a:r>
              <a:rPr lang="en-US" sz="2800" baseline="30000" dirty="0" smtClean="0"/>
              <a:t>3</a:t>
            </a:r>
            <a:r>
              <a:rPr lang="en-US" sz="2800" dirty="0" smtClean="0"/>
              <a:t> x] = (3)[sin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x] [cos x] 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</a:t>
            </a:r>
          </a:p>
        </p:txBody>
      </p:sp>
      <p:sp>
        <p:nvSpPr>
          <p:cNvPr id="8" name="Right Bracket 7"/>
          <p:cNvSpPr/>
          <p:nvPr/>
        </p:nvSpPr>
        <p:spPr>
          <a:xfrm rot="5400000">
            <a:off x="5587139" y="1998580"/>
            <a:ext cx="269848" cy="2286195"/>
          </a:xfrm>
          <a:prstGeom prst="rightBracket">
            <a:avLst>
              <a:gd name="adj" fmla="val 11452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" dur="1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1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8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1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1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Rule No. :- 2</a:t>
            </a:r>
          </a:p>
          <a:p>
            <a:endParaRPr lang="en-US" dirty="0" smtClean="0"/>
          </a:p>
          <a:p>
            <a:r>
              <a:rPr lang="en-US" sz="2400" dirty="0" smtClean="0"/>
              <a:t>(Cons.)</a:t>
            </a:r>
            <a:r>
              <a:rPr lang="en-US" sz="2400" baseline="30000" dirty="0" smtClean="0"/>
              <a:t>Fun.</a:t>
            </a:r>
            <a:r>
              <a:rPr lang="en-US" sz="2400" dirty="0" smtClean="0"/>
              <a:t> = (Cons.)</a:t>
            </a:r>
            <a:r>
              <a:rPr lang="en-US" sz="2400" baseline="30000" dirty="0" smtClean="0"/>
              <a:t>Fun.</a:t>
            </a:r>
            <a:r>
              <a:rPr lang="en-US" sz="2400" dirty="0" smtClean="0"/>
              <a:t>[log(Cons.)](Diff.of Fun.)</a:t>
            </a:r>
            <a:endParaRPr lang="en-US" dirty="0" smtClean="0"/>
          </a:p>
          <a:p>
            <a:r>
              <a:rPr lang="en-US" dirty="0" smtClean="0"/>
              <a:t>E.X. :-</a:t>
            </a:r>
          </a:p>
          <a:p>
            <a:pPr>
              <a:buNone/>
            </a:pPr>
            <a:r>
              <a:rPr lang="en-US" dirty="0" smtClean="0"/>
              <a:t>          </a:t>
            </a:r>
            <a:r>
              <a:rPr lang="en-US" sz="2800" dirty="0" smtClean="0"/>
              <a:t>  1. d/dx [(2)</a:t>
            </a:r>
            <a:r>
              <a:rPr lang="en-US" sz="2800" baseline="30000" dirty="0" smtClean="0"/>
              <a:t>x</a:t>
            </a:r>
            <a:r>
              <a:rPr lang="en-US" sz="2800" dirty="0" smtClean="0"/>
              <a:t> ]= (2)</a:t>
            </a:r>
            <a:r>
              <a:rPr lang="en-US" sz="2800" baseline="30000" dirty="0" smtClean="0"/>
              <a:t>x</a:t>
            </a:r>
            <a:r>
              <a:rPr lang="en-US" sz="2800" dirty="0" smtClean="0"/>
              <a:t> [log(2)] (1)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2. d/dx [(5)</a:t>
            </a:r>
            <a:r>
              <a:rPr lang="en-US" sz="2800" baseline="30000" dirty="0" smtClean="0"/>
              <a:t>sin</a:t>
            </a:r>
            <a:r>
              <a:rPr lang="en-US" sz="2800" dirty="0" smtClean="0"/>
              <a:t> </a:t>
            </a:r>
            <a:r>
              <a:rPr lang="en-US" sz="2800" baseline="30000" dirty="0" smtClean="0"/>
              <a:t>x</a:t>
            </a:r>
            <a:r>
              <a:rPr lang="en-US" sz="2800" dirty="0" smtClean="0"/>
              <a:t> ]= (5)</a:t>
            </a:r>
            <a:r>
              <a:rPr lang="en-US" sz="2800" baseline="30000" dirty="0" smtClean="0"/>
              <a:t>sin(x)</a:t>
            </a:r>
            <a:r>
              <a:rPr lang="en-US" sz="2800" dirty="0" smtClean="0"/>
              <a:t> [log(5)] [cos x]</a:t>
            </a:r>
            <a:endParaRPr lang="en-US" sz="2800" dirty="0"/>
          </a:p>
        </p:txBody>
      </p:sp>
      <p:sp>
        <p:nvSpPr>
          <p:cNvPr id="4" name="Right Bracket 3"/>
          <p:cNvSpPr/>
          <p:nvPr/>
        </p:nvSpPr>
        <p:spPr>
          <a:xfrm rot="16200000">
            <a:off x="5143500" y="1181100"/>
            <a:ext cx="304800" cy="2971800"/>
          </a:xfrm>
          <a:prstGeom prst="rightBracket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Rule No. :- 3 (multiplication rule)</a:t>
            </a:r>
          </a:p>
          <a:p>
            <a:endParaRPr lang="en-US" sz="2400" dirty="0" smtClean="0"/>
          </a:p>
          <a:p>
            <a:r>
              <a:rPr lang="en-US" sz="2400" dirty="0" smtClean="0"/>
              <a:t>(Fun.)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(Fun.)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 = d/dx (Fun.)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(Fun.)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+d/dx(Fun.)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(Fun.)</a:t>
            </a:r>
            <a:r>
              <a:rPr lang="en-US" sz="2400" baseline="-25000" dirty="0" smtClean="0"/>
              <a:t>1</a:t>
            </a:r>
          </a:p>
          <a:p>
            <a:r>
              <a:rPr lang="en-US" sz="2800" dirty="0" smtClean="0"/>
              <a:t>E.X. :- </a:t>
            </a:r>
          </a:p>
          <a:p>
            <a:pPr>
              <a:buNone/>
            </a:pPr>
            <a:r>
              <a:rPr lang="en-US" sz="2800" dirty="0" smtClean="0"/>
              <a:t>            1.d/dx {[(e)</a:t>
            </a:r>
            <a:r>
              <a:rPr lang="en-US" sz="2800" baseline="30000" dirty="0" smtClean="0"/>
              <a:t>x</a:t>
            </a:r>
            <a:r>
              <a:rPr lang="en-US" sz="2800" dirty="0" smtClean="0"/>
              <a:t>][x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]} = [(e)</a:t>
            </a:r>
            <a:r>
              <a:rPr lang="en-US" sz="2800" baseline="30000" dirty="0" smtClean="0"/>
              <a:t>x</a:t>
            </a:r>
            <a:r>
              <a:rPr lang="en-US" sz="2800" dirty="0" smtClean="0"/>
              <a:t>][x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]+[(e)</a:t>
            </a:r>
            <a:r>
              <a:rPr lang="en-US" sz="2800" baseline="30000" dirty="0" smtClean="0"/>
              <a:t>x</a:t>
            </a:r>
            <a:r>
              <a:rPr lang="en-US" sz="2800" dirty="0" smtClean="0"/>
              <a:t>][2X]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</a:t>
            </a:r>
            <a:endParaRPr lang="en-US" sz="2800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6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7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8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14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15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22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23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0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1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3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 from="(ppt_w)" to="(-ppt_w*2)" calcmode="lin" valueType="num">
                                      <p:cBhvr rctx="PPT">
                                        <p:cTn id="38" dur="5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ppt_w*0.50)" calcmode="lin" valueType="num">
                                      <p:cBhvr>
                                        <p:cTn id="39" dur="500" decel="50000" autoRev="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1+ppt_h/2)" calcmode="lin" valueType="num">
                                      <p:cBhvr>
                                        <p:cTn id="4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227</TotalTime>
  <Words>513</Words>
  <Application>Microsoft Office PowerPoint</Application>
  <PresentationFormat>On-screen Show (4:3)</PresentationFormat>
  <Paragraphs>85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Foundry</vt:lpstr>
      <vt:lpstr>                                                Div.:-D sub.:- Calculus                            Sub.code:21100   Prepaid by:-Purohit Vivek D.                        Amipara Hardik J.                         Desai Hiten R.                        Godhani Kajal S.                                            </vt:lpstr>
      <vt:lpstr>Basic Derivation</vt:lpstr>
      <vt:lpstr>What is a derivative?</vt:lpstr>
      <vt:lpstr>The tangent line</vt:lpstr>
      <vt:lpstr>slope of a secant line</vt:lpstr>
      <vt:lpstr>Diff. of trigonometric function</vt:lpstr>
      <vt:lpstr>Slide 7</vt:lpstr>
      <vt:lpstr>Slide 8</vt:lpstr>
      <vt:lpstr>Slide 9</vt:lpstr>
      <vt:lpstr>Slide 10</vt:lpstr>
      <vt:lpstr>Slide 11</vt:lpstr>
      <vt:lpstr>Diff. of inverse trigonometric formula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sunrise</dc:creator>
  <cp:lastModifiedBy>Bharad</cp:lastModifiedBy>
  <cp:revision>32</cp:revision>
  <dcterms:created xsi:type="dcterms:W3CDTF">2013-10-20T20:49:30Z</dcterms:created>
  <dcterms:modified xsi:type="dcterms:W3CDTF">2006-12-31T18:44:59Z</dcterms:modified>
</cp:coreProperties>
</file>